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81"/>
  </p:normalViewPr>
  <p:slideViewPr>
    <p:cSldViewPr snapToGrid="0">
      <p:cViewPr>
        <p:scale>
          <a:sx n="91" d="100"/>
          <a:sy n="91" d="100"/>
        </p:scale>
        <p:origin x="2480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2305B-52A1-3343-AD73-2C4335859E4B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0291D-A764-804E-9E71-0AC0AA5473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565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0291D-A764-804E-9E71-0AC0AA5473C7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005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18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865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378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56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70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485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500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62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690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84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785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D35F2-BC0D-AE46-BC90-4BE40699E6D5}" type="datetimeFigureOut">
              <a:rPr lang="es-MX" smtClean="0"/>
              <a:t>13/10/24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40A37-4061-7B47-B041-2DBB19AD66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704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ágenes de Fondo Pizarra - Descarga gratuita en Freepik">
            <a:extLst>
              <a:ext uri="{FF2B5EF4-FFF2-40B4-BE49-F238E27FC236}">
                <a16:creationId xmlns:a16="http://schemas.microsoft.com/office/drawing/2014/main" id="{9A290742-7A71-98D4-1B11-47945C81A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70E23B-CA68-3CF2-5735-C4D4A2769394}"/>
              </a:ext>
            </a:extLst>
          </p:cNvPr>
          <p:cNvSpPr txBox="1"/>
          <p:nvPr/>
        </p:nvSpPr>
        <p:spPr>
          <a:xfrm>
            <a:off x="297937" y="251878"/>
            <a:ext cx="851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800" dirty="0">
                <a:ln w="762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halkduster" panose="03050602040202020205" pitchFamily="66" charset="77"/>
              </a:rPr>
              <a:t>GASOMETRÍA ARTERIAL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BA0811-F560-D328-4382-34C1B7CCDCCA}"/>
              </a:ext>
            </a:extLst>
          </p:cNvPr>
          <p:cNvSpPr txBox="1"/>
          <p:nvPr/>
        </p:nvSpPr>
        <p:spPr>
          <a:xfrm>
            <a:off x="297936" y="251878"/>
            <a:ext cx="851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800" dirty="0">
                <a:solidFill>
                  <a:srgbClr val="FF0000"/>
                </a:solidFill>
                <a:latin typeface="Chalkduster" panose="03050602040202020205" pitchFamily="66" charset="77"/>
              </a:rPr>
              <a:t>GASOMETRÍA ARTERIAL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05627CA-A72F-B760-5F0C-FDAE694DB9DC}"/>
              </a:ext>
            </a:extLst>
          </p:cNvPr>
          <p:cNvSpPr txBox="1"/>
          <p:nvPr/>
        </p:nvSpPr>
        <p:spPr>
          <a:xfrm>
            <a:off x="1065270" y="1462643"/>
            <a:ext cx="1867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>
              <a:buAutoNum type="arabicPeriod"/>
            </a:pPr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pH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D59FFD-2836-B083-F839-1106AECFE552}"/>
              </a:ext>
            </a:extLst>
          </p:cNvPr>
          <p:cNvSpPr txBox="1"/>
          <p:nvPr/>
        </p:nvSpPr>
        <p:spPr>
          <a:xfrm>
            <a:off x="3832649" y="1313826"/>
            <a:ext cx="45091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&gt;7.45</a:t>
            </a:r>
            <a:r>
              <a:rPr lang="es-MX" sz="4000" dirty="0">
                <a:solidFill>
                  <a:schemeClr val="bg1"/>
                </a:solidFill>
                <a:latin typeface="Chalkduster" panose="03050602040202020205" pitchFamily="66" charset="77"/>
              </a:rPr>
              <a:t>=Alcalosis</a:t>
            </a:r>
          </a:p>
          <a:p>
            <a:r>
              <a:rPr lang="es-MX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&lt;7.35</a:t>
            </a:r>
            <a:r>
              <a:rPr lang="es-MX" sz="4000" dirty="0">
                <a:solidFill>
                  <a:schemeClr val="bg1"/>
                </a:solidFill>
                <a:latin typeface="Chalkduster" panose="03050602040202020205" pitchFamily="66" charset="77"/>
              </a:rPr>
              <a:t>=Acidosis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85A7CD7-7884-E146-7783-C3C6AFEF7F79}"/>
              </a:ext>
            </a:extLst>
          </p:cNvPr>
          <p:cNvSpPr txBox="1"/>
          <p:nvPr/>
        </p:nvSpPr>
        <p:spPr>
          <a:xfrm>
            <a:off x="711139" y="2980369"/>
            <a:ext cx="26702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2. pCO</a:t>
            </a:r>
            <a:r>
              <a:rPr lang="es-MX" sz="4800" baseline="-25000" dirty="0">
                <a:solidFill>
                  <a:srgbClr val="FFFF00"/>
                </a:solidFill>
                <a:latin typeface="Chalkduster" panose="03050602040202020205" pitchFamily="66" charset="77"/>
              </a:rPr>
              <a:t>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6B39EF9-E5B1-A81D-84D7-7684E623E995}"/>
              </a:ext>
            </a:extLst>
          </p:cNvPr>
          <p:cNvSpPr txBox="1"/>
          <p:nvPr/>
        </p:nvSpPr>
        <p:spPr>
          <a:xfrm>
            <a:off x="711139" y="4585788"/>
            <a:ext cx="28832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3. HCO</a:t>
            </a:r>
            <a:r>
              <a:rPr lang="es-MX" sz="4800" baseline="-25000" dirty="0">
                <a:solidFill>
                  <a:srgbClr val="FFFF00"/>
                </a:solidFill>
                <a:latin typeface="Chalkduster" panose="03050602040202020205" pitchFamily="66" charset="77"/>
              </a:rPr>
              <a:t>3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274742-7E9D-16BC-D087-AA0F1C9505B7}"/>
              </a:ext>
            </a:extLst>
          </p:cNvPr>
          <p:cNvSpPr txBox="1"/>
          <p:nvPr/>
        </p:nvSpPr>
        <p:spPr>
          <a:xfrm>
            <a:off x="4070801" y="2767247"/>
            <a:ext cx="4374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&gt;45</a:t>
            </a:r>
            <a:r>
              <a:rPr lang="es-MX" sz="4000" dirty="0">
                <a:solidFill>
                  <a:schemeClr val="bg1"/>
                </a:solidFill>
                <a:latin typeface="Chalkduster" panose="03050602040202020205" pitchFamily="66" charset="77"/>
              </a:rPr>
              <a:t>=Ac. Resp.</a:t>
            </a:r>
          </a:p>
          <a:p>
            <a:r>
              <a:rPr lang="es-MX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&lt;35</a:t>
            </a:r>
            <a:r>
              <a:rPr lang="es-MX" sz="4000" dirty="0">
                <a:solidFill>
                  <a:schemeClr val="bg1"/>
                </a:solidFill>
                <a:latin typeface="Chalkduster" panose="03050602040202020205" pitchFamily="66" charset="77"/>
              </a:rPr>
              <a:t>=Alc. Resp.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AD4D45E-D367-7C27-C7A5-E2E2BB722A66}"/>
              </a:ext>
            </a:extLst>
          </p:cNvPr>
          <p:cNvSpPr txBox="1"/>
          <p:nvPr/>
        </p:nvSpPr>
        <p:spPr>
          <a:xfrm>
            <a:off x="4208954" y="4358339"/>
            <a:ext cx="42360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&gt;26</a:t>
            </a:r>
            <a:r>
              <a:rPr lang="es-MX" sz="4000" dirty="0">
                <a:solidFill>
                  <a:schemeClr val="bg1"/>
                </a:solidFill>
                <a:latin typeface="Chalkduster" panose="03050602040202020205" pitchFamily="66" charset="77"/>
              </a:rPr>
              <a:t>=Alc. Met.</a:t>
            </a:r>
          </a:p>
          <a:p>
            <a:r>
              <a:rPr lang="es-MX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&lt;22</a:t>
            </a:r>
            <a:r>
              <a:rPr lang="es-MX" sz="4000" dirty="0">
                <a:solidFill>
                  <a:schemeClr val="bg1"/>
                </a:solidFill>
                <a:latin typeface="Chalkduster" panose="03050602040202020205" pitchFamily="66" charset="77"/>
              </a:rPr>
              <a:t>=Ac. Met.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B203E475-CF24-32F0-E0FF-6E649DFFE2BE}"/>
              </a:ext>
            </a:extLst>
          </p:cNvPr>
          <p:cNvCxnSpPr/>
          <p:nvPr/>
        </p:nvCxnSpPr>
        <p:spPr>
          <a:xfrm flipV="1">
            <a:off x="2918103" y="1681580"/>
            <a:ext cx="902805" cy="209862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9F676ED0-870F-788A-C30F-81153111315B}"/>
              </a:ext>
            </a:extLst>
          </p:cNvPr>
          <p:cNvCxnSpPr>
            <a:cxnSpLocks/>
          </p:cNvCxnSpPr>
          <p:nvPr/>
        </p:nvCxnSpPr>
        <p:spPr>
          <a:xfrm>
            <a:off x="2933089" y="1992208"/>
            <a:ext cx="902805" cy="266816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DBED6163-3BD5-2C76-8AF4-5A0A9CC0D187}"/>
              </a:ext>
            </a:extLst>
          </p:cNvPr>
          <p:cNvCxnSpPr/>
          <p:nvPr/>
        </p:nvCxnSpPr>
        <p:spPr>
          <a:xfrm flipV="1">
            <a:off x="3196531" y="3148748"/>
            <a:ext cx="902805" cy="209862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6EB777DA-26F3-5693-E604-17A2EF667B49}"/>
              </a:ext>
            </a:extLst>
          </p:cNvPr>
          <p:cNvCxnSpPr>
            <a:cxnSpLocks/>
          </p:cNvCxnSpPr>
          <p:nvPr/>
        </p:nvCxnSpPr>
        <p:spPr>
          <a:xfrm>
            <a:off x="3196532" y="3401336"/>
            <a:ext cx="902805" cy="266816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431B984-3191-8D44-8610-7133D29A4928}"/>
              </a:ext>
            </a:extLst>
          </p:cNvPr>
          <p:cNvCxnSpPr/>
          <p:nvPr/>
        </p:nvCxnSpPr>
        <p:spPr>
          <a:xfrm flipV="1">
            <a:off x="3253269" y="4715206"/>
            <a:ext cx="902805" cy="209862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35D16A7D-0A6A-F1E1-F88B-73C81A8F3CE4}"/>
              </a:ext>
            </a:extLst>
          </p:cNvPr>
          <p:cNvCxnSpPr>
            <a:cxnSpLocks/>
          </p:cNvCxnSpPr>
          <p:nvPr/>
        </p:nvCxnSpPr>
        <p:spPr>
          <a:xfrm>
            <a:off x="3253269" y="5041325"/>
            <a:ext cx="902805" cy="266816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64F2959-2757-E605-C430-26656C361641}"/>
              </a:ext>
            </a:extLst>
          </p:cNvPr>
          <p:cNvSpPr txBox="1"/>
          <p:nvPr/>
        </p:nvSpPr>
        <p:spPr>
          <a:xfrm>
            <a:off x="785753" y="5902857"/>
            <a:ext cx="77730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A.Gap= Na</a:t>
            </a:r>
            <a:r>
              <a:rPr lang="es-MX" sz="4400" baseline="30000" dirty="0">
                <a:solidFill>
                  <a:srgbClr val="FFFF00"/>
                </a:solidFill>
                <a:latin typeface="Chalkduster" panose="03050602040202020205" pitchFamily="66" charset="77"/>
              </a:rPr>
              <a:t>+</a:t>
            </a:r>
            <a:r>
              <a:rPr lang="es-MX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-(Cl</a:t>
            </a:r>
            <a:r>
              <a:rPr lang="es-MX" sz="4400" baseline="30000" dirty="0">
                <a:solidFill>
                  <a:srgbClr val="FFFF00"/>
                </a:solidFill>
                <a:latin typeface="Chalkduster" panose="03050602040202020205" pitchFamily="66" charset="77"/>
              </a:rPr>
              <a:t>-</a:t>
            </a:r>
            <a:r>
              <a:rPr lang="es-MX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+HCO</a:t>
            </a:r>
            <a:r>
              <a:rPr lang="es-MX" sz="4400" baseline="-25000" dirty="0">
                <a:solidFill>
                  <a:srgbClr val="FFFF00"/>
                </a:solidFill>
                <a:latin typeface="Chalkduster" panose="03050602040202020205" pitchFamily="66" charset="77"/>
              </a:rPr>
              <a:t>3</a:t>
            </a:r>
            <a:r>
              <a:rPr lang="es-MX" sz="4400" baseline="30000" dirty="0">
                <a:solidFill>
                  <a:srgbClr val="FFFF00"/>
                </a:solidFill>
                <a:latin typeface="Chalkduster" panose="03050602040202020205" pitchFamily="66" charset="77"/>
              </a:rPr>
              <a:t>-</a:t>
            </a:r>
            <a:r>
              <a:rPr lang="es-MX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)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E1E07BF-4DC2-2DEB-1A18-354CE5EF78DB}"/>
              </a:ext>
            </a:extLst>
          </p:cNvPr>
          <p:cNvSpPr txBox="1"/>
          <p:nvPr/>
        </p:nvSpPr>
        <p:spPr>
          <a:xfrm>
            <a:off x="1964951" y="3659327"/>
            <a:ext cx="1012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FFFF00"/>
                </a:solidFill>
                <a:latin typeface="Chalkduster" panose="03050602040202020205" pitchFamily="66" charset="77"/>
              </a:rPr>
              <a:t>mmHg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1F04DE7-64C2-74B4-EACF-01B20E589069}"/>
              </a:ext>
            </a:extLst>
          </p:cNvPr>
          <p:cNvSpPr txBox="1"/>
          <p:nvPr/>
        </p:nvSpPr>
        <p:spPr>
          <a:xfrm>
            <a:off x="1740308" y="5225439"/>
            <a:ext cx="1251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FFFF00"/>
                </a:solidFill>
                <a:latin typeface="Chalkduster" panose="03050602040202020205" pitchFamily="66" charset="77"/>
              </a:rPr>
              <a:t>mmOl/L</a:t>
            </a:r>
            <a:endParaRPr lang="es-MX" dirty="0">
              <a:solidFill>
                <a:srgbClr val="FFFF00"/>
              </a:solidFill>
            </a:endParaRPr>
          </a:p>
        </p:txBody>
      </p:sp>
      <p:pic>
        <p:nvPicPr>
          <p:cNvPr id="1028" name="Picture 4" descr="Icono De Dibujos Animados De Jeringa Y Gota De Sangre. Ideal ...">
            <a:extLst>
              <a:ext uri="{FF2B5EF4-FFF2-40B4-BE49-F238E27FC236}">
                <a16:creationId xmlns:a16="http://schemas.microsoft.com/office/drawing/2014/main" id="{049F40BF-CACD-68AF-5276-BC3A2EF96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96500" l="8250" r="90000">
                        <a14:foregroundMark x1="21875" y1="6000" x2="21875" y2="6000"/>
                        <a14:foregroundMark x1="8250" y1="15250" x2="8250" y2="15250"/>
                        <a14:foregroundMark x1="87625" y1="86000" x2="87625" y2="86000"/>
                        <a14:foregroundMark x1="86750" y1="89000" x2="84625" y2="92250"/>
                        <a14:foregroundMark x1="85875" y1="96500" x2="85875" y2="9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2529">
            <a:off x="184481" y="824695"/>
            <a:ext cx="1517999" cy="151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21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7226-9A21-0ADE-77DF-B4E63A57F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ágenes de Fondo Pizarra - Descarga gratuita en Freepik">
            <a:extLst>
              <a:ext uri="{FF2B5EF4-FFF2-40B4-BE49-F238E27FC236}">
                <a16:creationId xmlns:a16="http://schemas.microsoft.com/office/drawing/2014/main" id="{51551308-21AB-41F3-0BD5-07939103D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CA724C3-AEE4-118A-4238-F4CD95E698D8}"/>
              </a:ext>
            </a:extLst>
          </p:cNvPr>
          <p:cNvSpPr txBox="1"/>
          <p:nvPr/>
        </p:nvSpPr>
        <p:spPr>
          <a:xfrm>
            <a:off x="267537" y="216126"/>
            <a:ext cx="86043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400" dirty="0">
                <a:ln w="762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halkduster" panose="03050602040202020205" pitchFamily="66" charset="77"/>
              </a:rPr>
              <a:t>MECANISMO COMPENSADOR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DD291C-7988-B7BD-05FF-A1D716C06BCD}"/>
              </a:ext>
            </a:extLst>
          </p:cNvPr>
          <p:cNvSpPr txBox="1"/>
          <p:nvPr/>
        </p:nvSpPr>
        <p:spPr>
          <a:xfrm>
            <a:off x="267537" y="214409"/>
            <a:ext cx="86043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400" dirty="0">
                <a:solidFill>
                  <a:srgbClr val="FF0000"/>
                </a:solidFill>
                <a:latin typeface="Chalkduster" panose="03050602040202020205" pitchFamily="66" charset="77"/>
              </a:rPr>
              <a:t>MECANISMO COMPENSADOR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1A33328-2609-2060-7834-72825FE9BCC0}"/>
              </a:ext>
            </a:extLst>
          </p:cNvPr>
          <p:cNvSpPr txBox="1"/>
          <p:nvPr/>
        </p:nvSpPr>
        <p:spPr>
          <a:xfrm>
            <a:off x="495903" y="2289765"/>
            <a:ext cx="28140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Ac. Met.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B2C4B7C-900B-7859-4C7C-15A3D9FFC3F1}"/>
              </a:ext>
            </a:extLst>
          </p:cNvPr>
          <p:cNvSpPr txBox="1"/>
          <p:nvPr/>
        </p:nvSpPr>
        <p:spPr>
          <a:xfrm>
            <a:off x="5283171" y="2279491"/>
            <a:ext cx="3477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Alc. Resp.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DB3FF6-9B74-490E-AD33-37A90208B55C}"/>
              </a:ext>
            </a:extLst>
          </p:cNvPr>
          <p:cNvSpPr txBox="1"/>
          <p:nvPr/>
        </p:nvSpPr>
        <p:spPr>
          <a:xfrm>
            <a:off x="423985" y="3276848"/>
            <a:ext cx="3084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Alc. Met.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222DE5-B74C-EB53-B4FB-C2B202C1BF20}"/>
              </a:ext>
            </a:extLst>
          </p:cNvPr>
          <p:cNvSpPr txBox="1"/>
          <p:nvPr/>
        </p:nvSpPr>
        <p:spPr>
          <a:xfrm>
            <a:off x="5355089" y="3266574"/>
            <a:ext cx="32070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Ac. Resp.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0DBB120-B54E-079E-9856-41D372728CFE}"/>
              </a:ext>
            </a:extLst>
          </p:cNvPr>
          <p:cNvCxnSpPr>
            <a:cxnSpLocks/>
          </p:cNvCxnSpPr>
          <p:nvPr/>
        </p:nvCxnSpPr>
        <p:spPr>
          <a:xfrm>
            <a:off x="3309943" y="2575467"/>
            <a:ext cx="1970974" cy="0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6297640-AC79-61B5-8FE1-15DFC1945E87}"/>
              </a:ext>
            </a:extLst>
          </p:cNvPr>
          <p:cNvCxnSpPr>
            <a:cxnSpLocks/>
          </p:cNvCxnSpPr>
          <p:nvPr/>
        </p:nvCxnSpPr>
        <p:spPr>
          <a:xfrm>
            <a:off x="3390424" y="3560074"/>
            <a:ext cx="1970974" cy="0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699E0C9-7BF1-1F48-9B89-62590F73F65F}"/>
              </a:ext>
            </a:extLst>
          </p:cNvPr>
          <p:cNvCxnSpPr>
            <a:cxnSpLocks/>
          </p:cNvCxnSpPr>
          <p:nvPr/>
        </p:nvCxnSpPr>
        <p:spPr>
          <a:xfrm flipH="1">
            <a:off x="3279121" y="2832321"/>
            <a:ext cx="1942406" cy="0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347D4693-A705-C656-D52A-0EE75352432A}"/>
              </a:ext>
            </a:extLst>
          </p:cNvPr>
          <p:cNvCxnSpPr>
            <a:cxnSpLocks/>
          </p:cNvCxnSpPr>
          <p:nvPr/>
        </p:nvCxnSpPr>
        <p:spPr>
          <a:xfrm flipH="1">
            <a:off x="3390424" y="3786105"/>
            <a:ext cx="1942406" cy="0"/>
          </a:xfrm>
          <a:prstGeom prst="line">
            <a:avLst/>
          </a:prstGeom>
          <a:ln w="57150">
            <a:solidFill>
              <a:schemeClr val="bg1"/>
            </a:solidFill>
            <a:prstDash val="sys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lustración de vector de icono de línea de riñón no saludable 10346940  Vector en Vecteezy">
            <a:extLst>
              <a:ext uri="{FF2B5EF4-FFF2-40B4-BE49-F238E27FC236}">
                <a16:creationId xmlns:a16="http://schemas.microsoft.com/office/drawing/2014/main" id="{92988917-C912-5894-1601-31EA16D2C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4796" y1="22653" x2="55510" y2="22857"/>
                        <a14:foregroundMark x1="53776" y1="30918" x2="53776" y2="30918"/>
                        <a14:foregroundMark x1="60714" y1="42041" x2="60612" y2="42755"/>
                        <a14:foregroundMark x1="62857" y1="54082" x2="62143" y2="54796"/>
                        <a14:foregroundMark x1="51837" y1="61735" x2="52143" y2="6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77" y="1073832"/>
            <a:ext cx="1477627" cy="147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ctor pulmon: Más de 766 ilustraciones y dibujos de stock con licencia  libres de regalías | Shutterstock">
            <a:extLst>
              <a:ext uri="{FF2B5EF4-FFF2-40B4-BE49-F238E27FC236}">
                <a16:creationId xmlns:a16="http://schemas.microsoft.com/office/drawing/2014/main" id="{1BEA14A3-2254-49C2-8A52-85B453B03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983" y="926787"/>
            <a:ext cx="1563286" cy="168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3698984-55D8-BA0E-5468-87D1ED15BB45}"/>
              </a:ext>
            </a:extLst>
          </p:cNvPr>
          <p:cNvSpPr txBox="1"/>
          <p:nvPr/>
        </p:nvSpPr>
        <p:spPr>
          <a:xfrm>
            <a:off x="489381" y="4597751"/>
            <a:ext cx="2393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600" dirty="0">
                <a:ln w="762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halkduster" panose="03050602040202020205" pitchFamily="66" charset="77"/>
              </a:rPr>
              <a:t>REGLAS: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6363170-FF71-4D2B-F26F-C40480F34FFA}"/>
              </a:ext>
            </a:extLst>
          </p:cNvPr>
          <p:cNvSpPr txBox="1"/>
          <p:nvPr/>
        </p:nvSpPr>
        <p:spPr>
          <a:xfrm>
            <a:off x="485445" y="4598831"/>
            <a:ext cx="2393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600" dirty="0">
                <a:solidFill>
                  <a:srgbClr val="FF0000"/>
                </a:solidFill>
                <a:latin typeface="Chalkduster" panose="03050602040202020205" pitchFamily="66" charset="77"/>
              </a:rPr>
              <a:t>REGLAS: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6C613C5-95B7-3877-E1CC-E59968847853}"/>
              </a:ext>
            </a:extLst>
          </p:cNvPr>
          <p:cNvSpPr txBox="1"/>
          <p:nvPr/>
        </p:nvSpPr>
        <p:spPr>
          <a:xfrm>
            <a:off x="2844654" y="4543273"/>
            <a:ext cx="59464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pH manda (7.4)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 CO</a:t>
            </a:r>
            <a:r>
              <a:rPr lang="es-MX" sz="3200" baseline="-25000" dirty="0">
                <a:solidFill>
                  <a:schemeClr val="bg1"/>
                </a:solidFill>
                <a:latin typeface="Chalkduster" panose="03050602040202020205" pitchFamily="66" charset="77"/>
              </a:rPr>
              <a:t>2</a:t>
            </a:r>
            <a:r>
              <a:rPr lang="es-MX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o HCO</a:t>
            </a:r>
            <a:r>
              <a:rPr lang="es-MX" sz="3200" baseline="-25000" dirty="0">
                <a:solidFill>
                  <a:schemeClr val="bg1"/>
                </a:solidFill>
                <a:latin typeface="Chalkduster" panose="03050602040202020205" pitchFamily="66" charset="77"/>
              </a:rPr>
              <a:t>3</a:t>
            </a:r>
            <a:r>
              <a:rPr lang="es-MX" sz="3200" baseline="30000" dirty="0">
                <a:solidFill>
                  <a:schemeClr val="bg1"/>
                </a:solidFill>
                <a:latin typeface="Chalkduster" panose="03050602040202020205" pitchFamily="66" charset="77"/>
              </a:rPr>
              <a:t>-</a:t>
            </a:r>
            <a:r>
              <a:rPr lang="es-MX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normal, </a:t>
            </a:r>
            <a:r>
              <a:rPr lang="es-MX" sz="3600" dirty="0">
                <a:solidFill>
                  <a:srgbClr val="FF0000"/>
                </a:solidFill>
                <a:latin typeface="Chalkduster" panose="03050602040202020205" pitchFamily="66" charset="77"/>
              </a:rPr>
              <a:t>NO excluye alt. AB</a:t>
            </a:r>
            <a:endParaRPr lang="es-MX" sz="3200" dirty="0">
              <a:solidFill>
                <a:srgbClr val="FF0000"/>
              </a:solidFill>
              <a:latin typeface="Chalkduster" panose="03050602040202020205" pitchFamily="66" charset="77"/>
            </a:endParaRPr>
          </a:p>
        </p:txBody>
      </p:sp>
      <p:pic>
        <p:nvPicPr>
          <p:cNvPr id="2054" name="Picture 6" descr="icono de vector de regla 21038861 Vector en Vecteezy">
            <a:extLst>
              <a:ext uri="{FF2B5EF4-FFF2-40B4-BE49-F238E27FC236}">
                <a16:creationId xmlns:a16="http://schemas.microsoft.com/office/drawing/2014/main" id="{C858E553-321F-52C5-56F7-014C03FD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3" b="96429" l="1223" r="96942">
                        <a14:foregroundMark x1="73394" y1="5510" x2="75025" y2="6224"/>
                        <a14:foregroundMark x1="91539" y1="21633" x2="93170" y2="24082"/>
                        <a14:foregroundMark x1="96942" y1="23571" x2="96942" y2="23571"/>
                        <a14:foregroundMark x1="74006" y1="3061" x2="74006" y2="3061"/>
                        <a14:foregroundMark x1="6320" y1="73163" x2="6320" y2="73980"/>
                        <a14:foregroundMark x1="1427" y1="75408" x2="1427" y2="75408"/>
                        <a14:foregroundMark x1="23547" y1="91224" x2="23547" y2="91224"/>
                        <a14:foregroundMark x1="24057" y1="96429" x2="24057" y2="96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1886">
            <a:off x="1029396" y="5066535"/>
            <a:ext cx="1305573" cy="130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ectores e ilustraciones de Foco para descargar gratis | Freepik">
            <a:extLst>
              <a:ext uri="{FF2B5EF4-FFF2-40B4-BE49-F238E27FC236}">
                <a16:creationId xmlns:a16="http://schemas.microsoft.com/office/drawing/2014/main" id="{5611D9E7-C09C-39DE-16F8-730C7425BF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12" b="78771" l="68211" r="93131">
                        <a14:foregroundMark x1="72204" y1="58101" x2="72204" y2="58101"/>
                        <a14:foregroundMark x1="68850" y1="51397" x2="68850" y2="51397"/>
                        <a14:foregroundMark x1="68211" y1="43855" x2="68211" y2="43855"/>
                        <a14:foregroundMark x1="69329" y1="35475" x2="69329" y2="35475"/>
                        <a14:foregroundMark x1="71725" y1="28492" x2="71725" y2="28492"/>
                        <a14:foregroundMark x1="75559" y1="24022" x2="75559" y2="24022"/>
                        <a14:foregroundMark x1="80511" y1="22067" x2="80511" y2="22067"/>
                        <a14:foregroundMark x1="85463" y1="23464" x2="85463" y2="23464"/>
                        <a14:foregroundMark x1="88978" y1="28492" x2="88978" y2="28492"/>
                        <a14:foregroundMark x1="91534" y1="35196" x2="91534" y2="35196"/>
                        <a14:foregroundMark x1="92652" y1="43575" x2="92652" y2="43575"/>
                        <a14:foregroundMark x1="92013" y1="52235" x2="92013" y2="52235"/>
                        <a14:foregroundMark x1="88978" y1="58101" x2="88978" y2="58101"/>
                        <a14:foregroundMark x1="81949" y1="70950" x2="81949" y2="70950"/>
                        <a14:foregroundMark x1="81629" y1="74022" x2="81629" y2="74022"/>
                        <a14:foregroundMark x1="80671" y1="78771" x2="80671" y2="787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689" t="13732" r="3770" b="17620"/>
          <a:stretch/>
        </p:blipFill>
        <p:spPr bwMode="auto">
          <a:xfrm>
            <a:off x="4124326" y="1289595"/>
            <a:ext cx="745213" cy="95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4603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102</Words>
  <Application>Microsoft Macintosh PowerPoint</Application>
  <PresentationFormat>Presentación en pantalla (4:3)</PresentationFormat>
  <Paragraphs>25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Chalkduster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Eder Zamarrón</dc:creator>
  <cp:lastModifiedBy>Eder Zamarrón</cp:lastModifiedBy>
  <cp:revision>2</cp:revision>
  <dcterms:created xsi:type="dcterms:W3CDTF">2024-10-13T21:40:54Z</dcterms:created>
  <dcterms:modified xsi:type="dcterms:W3CDTF">2024-10-13T22:42:28Z</dcterms:modified>
</cp:coreProperties>
</file>